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7" r:id="rId5"/>
    <p:sldId id="258" r:id="rId6"/>
    <p:sldId id="306" r:id="rId7"/>
    <p:sldId id="320" r:id="rId8"/>
    <p:sldId id="321" r:id="rId9"/>
    <p:sldId id="322" r:id="rId10"/>
    <p:sldId id="323" r:id="rId11"/>
    <p:sldId id="324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422" r:id="rId26"/>
    <p:sldId id="423" r:id="rId27"/>
    <p:sldId id="424" r:id="rId28"/>
    <p:sldId id="426" r:id="rId29"/>
    <p:sldId id="427" r:id="rId30"/>
    <p:sldId id="428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177" y="2892853"/>
            <a:ext cx="10301466" cy="167548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608177" y="4713579"/>
            <a:ext cx="10301466" cy="13941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508132" indent="0">
              <a:buFontTx/>
              <a:buNone/>
              <a:defRPr/>
            </a:lvl2pPr>
            <a:lvl3pPr marL="1016264" indent="0">
              <a:buFontTx/>
              <a:buNone/>
              <a:defRPr/>
            </a:lvl3pPr>
            <a:lvl4pPr marL="1524396" indent="0">
              <a:buFontTx/>
              <a:buNone/>
              <a:defRPr/>
            </a:lvl4pPr>
            <a:lvl5pPr marL="1524396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528" cy="228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87570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>
          <p15:clr>
            <a:srgbClr val="FBAE40"/>
          </p15:clr>
        </p15:guide>
        <p15:guide id="2" pos="6185">
          <p15:clr>
            <a:srgbClr val="FBAE40"/>
          </p15:clr>
        </p15:guide>
        <p15:guide id="3" orient="horz" pos="1290">
          <p15:clr>
            <a:srgbClr val="FBAE40"/>
          </p15:clr>
        </p15:guide>
        <p15:guide id="4" orient="horz" pos="2590">
          <p15:clr>
            <a:srgbClr val="FBAE40"/>
          </p15:clr>
        </p15:guide>
        <p15:guide id="5" orient="horz" pos="2664">
          <p15:clr>
            <a:srgbClr val="FBAE40"/>
          </p15:clr>
        </p15:guide>
        <p15:guide id="6" orient="horz" pos="347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40370"/>
            <a:ext cx="5461580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6505883" y="1440369"/>
            <a:ext cx="5461580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607039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3225">
          <p15:clr>
            <a:srgbClr val="FBAE40"/>
          </p15:clr>
        </p15:guide>
        <p15:guide id="9" pos="368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40370"/>
            <a:ext cx="3521019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35254" y="1440370"/>
            <a:ext cx="3521019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8442443" y="1440369"/>
            <a:ext cx="3521019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049080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5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39702"/>
            <a:ext cx="2824817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3198259" y="1439703"/>
            <a:ext cx="2824817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6168452" y="1439702"/>
            <a:ext cx="2824817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9138644" y="1439703"/>
            <a:ext cx="2824817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65899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1731">
          <p15:clr>
            <a:srgbClr val="FBAE40"/>
          </p15:clr>
        </p15:guide>
        <p15:guide id="9" pos="1810">
          <p15:clr>
            <a:srgbClr val="FBAE40"/>
          </p15:clr>
        </p15:guide>
        <p15:guide id="10" pos="3417">
          <p15:clr>
            <a:srgbClr val="FBAE40"/>
          </p15:clr>
        </p15:guide>
        <p15:guide id="11" pos="3495">
          <p15:clr>
            <a:srgbClr val="FBAE40"/>
          </p15:clr>
        </p15:guide>
        <p15:guide id="12" pos="5098">
          <p15:clr>
            <a:srgbClr val="FBAE40"/>
          </p15:clr>
        </p15:guide>
        <p15:guide id="13" pos="51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40371"/>
            <a:ext cx="11735396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28066" y="3868995"/>
            <a:ext cx="11735396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987478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40371"/>
            <a:ext cx="5461580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6501881" y="1440369"/>
            <a:ext cx="5461580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28066" y="3868995"/>
            <a:ext cx="5461580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6501881" y="3868995"/>
            <a:ext cx="5461580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2010082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3225">
          <p15:clr>
            <a:srgbClr val="FBAE40"/>
          </p15:clr>
        </p15:guide>
        <p15:guide id="11" pos="36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40371"/>
            <a:ext cx="3521019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4335254" y="1440369"/>
            <a:ext cx="3521019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8442443" y="1440369"/>
            <a:ext cx="3521019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28066" y="3868995"/>
            <a:ext cx="3521019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4335254" y="3868995"/>
            <a:ext cx="3521019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8442443" y="3868995"/>
            <a:ext cx="3521019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94874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pos="2126">
          <p15:clr>
            <a:srgbClr val="FBAE40"/>
          </p15:clr>
        </p15:guide>
        <p15:guide id="9" pos="2457">
          <p15:clr>
            <a:srgbClr val="FBAE40"/>
          </p15:clr>
        </p15:guide>
        <p15:guide id="10" pos="4453">
          <p15:clr>
            <a:srgbClr val="FBAE40"/>
          </p15:clr>
        </p15:guide>
        <p15:guide id="11" pos="4782">
          <p15:clr>
            <a:srgbClr val="FBAE40"/>
          </p15:clr>
        </p15:guide>
        <p15:guide id="12" orient="horz" pos="2113">
          <p15:clr>
            <a:srgbClr val="FBAE40"/>
          </p15:clr>
        </p15:guide>
        <p15:guide id="13" orient="horz" pos="219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28066" y="1440371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198259" y="1440369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6168452" y="1440371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9138644" y="1440369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28066" y="3868995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3198259" y="3868995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6168452" y="3868995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9138644" y="3868995"/>
            <a:ext cx="2824817" cy="22845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21595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  <p15:guide id="8" orient="horz" pos="2113">
          <p15:clr>
            <a:srgbClr val="FBAE40"/>
          </p15:clr>
        </p15:guide>
        <p15:guide id="9" orient="horz" pos="2192">
          <p15:clr>
            <a:srgbClr val="FBAE40"/>
          </p15:clr>
        </p15:guide>
        <p15:guide id="10" pos="1731">
          <p15:clr>
            <a:srgbClr val="FBAE40"/>
          </p15:clr>
        </p15:guide>
        <p15:guide id="11" pos="1810">
          <p15:clr>
            <a:srgbClr val="FBAE40"/>
          </p15:clr>
        </p15:guide>
        <p15:guide id="12" pos="3416">
          <p15:clr>
            <a:srgbClr val="FBAE40"/>
          </p15:clr>
        </p15:guide>
        <p15:guide id="13" pos="3497">
          <p15:clr>
            <a:srgbClr val="FBAE40"/>
          </p15:clr>
        </p15:guide>
        <p15:guide id="14" pos="5098">
          <p15:clr>
            <a:srgbClr val="FBAE40"/>
          </p15:clr>
        </p15:guide>
        <p15:guide id="15" pos="51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Adicionar título do diapositivo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9842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25893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6162" y="1280490"/>
            <a:ext cx="7927662" cy="2272101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656162" y="3697830"/>
            <a:ext cx="7927662" cy="1394102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/>
            </a:lvl1pPr>
            <a:lvl2pPr marL="508132" indent="0">
              <a:buFontTx/>
              <a:buNone/>
              <a:defRPr/>
            </a:lvl2pPr>
            <a:lvl3pPr marL="1016264" indent="0">
              <a:buFontTx/>
              <a:buNone/>
              <a:defRPr/>
            </a:lvl3pPr>
            <a:lvl4pPr marL="1524396" indent="0">
              <a:buFontTx/>
              <a:buNone/>
              <a:defRPr/>
            </a:lvl4pPr>
            <a:lvl5pPr marL="1524396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3048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3333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>
          <p15:clr>
            <a:srgbClr val="FBAE40"/>
          </p15:clr>
        </p15:guide>
        <p15:guide id="2" pos="6491">
          <p15:clr>
            <a:srgbClr val="FBAE40"/>
          </p15:clr>
        </p15:guide>
        <p15:guide id="3" orient="horz" pos="2088">
          <p15:clr>
            <a:srgbClr val="FBAE40"/>
          </p15:clr>
        </p15:guide>
        <p15:guide id="4" orient="horz" pos="2014">
          <p15:clr>
            <a:srgbClr val="FBAE40"/>
          </p15:clr>
        </p15:guide>
        <p15:guide id="5" orient="horz" pos="347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8177" y="2892850"/>
            <a:ext cx="10301466" cy="3214829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1" y="110"/>
            <a:ext cx="12192000" cy="228458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10162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0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7684" y="109"/>
            <a:ext cx="2453979" cy="2284587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56"/>
              </a:spcBef>
              <a:buFontTx/>
              <a:buNone/>
              <a:defRPr sz="16671" b="1" kern="0" baseline="0">
                <a:solidFill>
                  <a:schemeClr val="bg1"/>
                </a:solidFill>
              </a:defRPr>
            </a:lvl1pPr>
            <a:lvl2pPr marL="220057" indent="0">
              <a:buFontTx/>
              <a:buNone/>
              <a:defRPr/>
            </a:lvl2pPr>
            <a:lvl3pPr marL="460120" indent="0">
              <a:buFontTx/>
              <a:buNone/>
              <a:defRPr/>
            </a:lvl3pPr>
            <a:lvl4pPr marL="680177" indent="0">
              <a:buFontTx/>
              <a:buNone/>
              <a:defRPr/>
            </a:lvl4pPr>
            <a:lvl5pPr marL="680177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1543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1557">
          <p15:clr>
            <a:srgbClr val="FBAE40"/>
          </p15:clr>
        </p15:guide>
        <p15:guide id="4" orient="horz" pos="281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45312" y="1333760"/>
            <a:ext cx="7860876" cy="3492881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446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110"/>
            <a:ext cx="3044881" cy="685789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101626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2001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6149" y="110"/>
            <a:ext cx="2453979" cy="2284587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56"/>
              </a:spcBef>
              <a:buFontTx/>
              <a:buNone/>
              <a:defRPr sz="16671" b="1" kern="0" baseline="0">
                <a:solidFill>
                  <a:schemeClr val="bg1"/>
                </a:solidFill>
              </a:defRPr>
            </a:lvl1pPr>
            <a:lvl2pPr marL="220057" indent="0">
              <a:buFontTx/>
              <a:buNone/>
              <a:defRPr/>
            </a:lvl2pPr>
            <a:lvl3pPr marL="460120" indent="0">
              <a:buFontTx/>
              <a:buNone/>
              <a:defRPr/>
            </a:lvl3pPr>
            <a:lvl4pPr marL="680177" indent="0">
              <a:buFontTx/>
              <a:buNone/>
              <a:defRPr/>
            </a:lvl4pPr>
            <a:lvl5pPr marL="680177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505" y="1"/>
            <a:ext cx="76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7724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>
          <p15:clr>
            <a:srgbClr val="FBAE40"/>
          </p15:clr>
        </p15:guide>
        <p15:guide id="2" pos="616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2738">
          <p15:clr>
            <a:srgbClr val="FBAE40"/>
          </p15:clr>
        </p15:guide>
        <p15:guide id="5" pos="29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0"/>
            <a:ext cx="12192000" cy="6153582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10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66954477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0"/>
            <a:ext cx="12192000" cy="6153582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10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52131" y="1152296"/>
            <a:ext cx="4201216" cy="276071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220057" indent="0">
              <a:buFontTx/>
              <a:buNone/>
              <a:defRPr/>
            </a:lvl2pPr>
            <a:lvl3pPr marL="460120" indent="0">
              <a:buFontTx/>
              <a:buNone/>
              <a:defRPr/>
            </a:lvl3pPr>
            <a:lvl4pPr marL="680177" indent="0">
              <a:buFontTx/>
              <a:buNone/>
              <a:defRPr/>
            </a:lvl4pPr>
            <a:lvl5pPr marL="680177" indent="0">
              <a:buFontTx/>
              <a:buNone/>
              <a:defRPr/>
            </a:lvl5pPr>
          </a:lstStyle>
          <a:p>
            <a:pPr lvl="0"/>
            <a:r>
              <a:rPr lang="en-US" noProof="1"/>
              <a:t>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102758076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1" y="0"/>
            <a:ext cx="12192000" cy="3428882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10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28065" y="3885116"/>
            <a:ext cx="11735396" cy="2268465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220057" indent="0">
              <a:buFontTx/>
              <a:buNone/>
              <a:defRPr/>
            </a:lvl2pPr>
            <a:lvl3pPr marL="460120" indent="0">
              <a:buFontTx/>
              <a:buNone/>
              <a:defRPr/>
            </a:lvl3pPr>
            <a:lvl4pPr marL="680177" indent="0">
              <a:buFontTx/>
              <a:buNone/>
              <a:defRPr/>
            </a:lvl4pPr>
            <a:lvl5pPr marL="680177" indent="0">
              <a:buFontTx/>
              <a:buNone/>
              <a:defRPr/>
            </a:lvl5pPr>
          </a:lstStyle>
          <a:p>
            <a:pPr lvl="0"/>
            <a:r>
              <a:rPr lang="en-US" noProof="1"/>
              <a:t>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178867530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949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orient="horz" pos="220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6097764" cy="6857763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10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6552231" y="456219"/>
            <a:ext cx="5108685" cy="5697363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220057" indent="0">
              <a:buFontTx/>
              <a:buNone/>
              <a:defRPr/>
            </a:lvl2pPr>
            <a:lvl3pPr marL="460120" indent="0">
              <a:buFontTx/>
              <a:buNone/>
              <a:defRPr/>
            </a:lvl3pPr>
            <a:lvl4pPr marL="680177" indent="0">
              <a:buFontTx/>
              <a:buNone/>
              <a:defRPr/>
            </a:lvl4pPr>
            <a:lvl5pPr marL="680177" indent="0">
              <a:buFontTx/>
              <a:buNone/>
              <a:defRPr/>
            </a:lvl5pPr>
          </a:lstStyle>
          <a:p>
            <a:pPr lvl="0"/>
            <a:r>
              <a:rPr lang="en-US" noProof="1"/>
              <a:t>Adicionar texto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5505" y="1"/>
            <a:ext cx="76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01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250">
          <p15:clr>
            <a:srgbClr val="FBAE40"/>
          </p15:clr>
        </p15:guide>
        <p15:guide id="4" orient="horz" pos="3489">
          <p15:clr>
            <a:srgbClr val="FBAE40"/>
          </p15:clr>
        </p15:guide>
        <p15:guide id="5" pos="3713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066" y="720185"/>
            <a:ext cx="11735396" cy="432111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Adicionar título do diapositivo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28066" y="288074"/>
            <a:ext cx="11735396" cy="432111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3112" kern="0" baseline="0">
                <a:solidFill>
                  <a:schemeClr val="tx1"/>
                </a:solidFill>
              </a:defRPr>
            </a:lvl1pPr>
            <a:lvl2pPr marL="260049" indent="0">
              <a:buNone/>
              <a:defRPr sz="3112"/>
            </a:lvl2pPr>
            <a:lvl3pPr marL="584110" indent="0">
              <a:buNone/>
              <a:defRPr sz="3112"/>
            </a:lvl3pPr>
            <a:lvl4pPr marL="832155" indent="0">
              <a:buNone/>
              <a:defRPr sz="3112"/>
            </a:lvl4pPr>
            <a:lvl5pPr marL="832155" indent="0">
              <a:buNone/>
              <a:defRPr sz="3112"/>
            </a:lvl5pPr>
          </a:lstStyle>
          <a:p>
            <a:pPr lvl="0"/>
            <a:r>
              <a:rPr lang="en-US" noProof="1"/>
              <a:t>Adicionar título do capítulo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28066" y="1440370"/>
            <a:ext cx="11735396" cy="47132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Adicionar texto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9161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>
          <p15:clr>
            <a:srgbClr val="FBAE40"/>
          </p15:clr>
        </p15:guide>
        <p15:guide id="2" pos="67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408">
          <p15:clr>
            <a:srgbClr val="FBAE40"/>
          </p15:clr>
        </p15:guide>
        <p15:guide id="5" orient="horz" pos="654">
          <p15:clr>
            <a:srgbClr val="FBAE40"/>
          </p15:clr>
        </p15:guide>
        <p15:guide id="6" orient="horz" pos="816">
          <p15:clr>
            <a:srgbClr val="FBAE40"/>
          </p15:clr>
        </p15:guide>
        <p15:guide id="7" orient="horz" pos="348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761" y="6308409"/>
            <a:ext cx="1128326" cy="30750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066" y="720185"/>
            <a:ext cx="11735396" cy="4321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Adicionar título do diapositivo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066" y="1440370"/>
            <a:ext cx="11735396" cy="4713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pt-BR" noProof="1"/>
              <a:t>Clique para editar os estilos de texto Mestres</a:t>
            </a:r>
          </a:p>
          <a:p>
            <a:pPr lvl="1"/>
            <a:r>
              <a:rPr lang="pt-BR" noProof="1"/>
              <a:t>Segundo nível</a:t>
            </a:r>
          </a:p>
          <a:p>
            <a:pPr lvl="2"/>
            <a:r>
              <a:rPr lang="pt-BR" noProof="1"/>
              <a:t>Terceiro nível</a:t>
            </a:r>
          </a:p>
          <a:p>
            <a:pPr lvl="3"/>
            <a:r>
              <a:rPr lang="pt-BR" noProof="1"/>
              <a:t>Quarto nível</a:t>
            </a:r>
          </a:p>
          <a:p>
            <a:pPr lvl="4"/>
            <a:r>
              <a:rPr lang="pt-BR" noProof="1"/>
              <a:t>Quinto nível</a:t>
            </a:r>
            <a:endParaRPr lang="en-US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8066" y="6297619"/>
            <a:ext cx="320415" cy="45590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34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608176" y="6321626"/>
            <a:ext cx="10142935" cy="11997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  <a:latin typeface="+mn-lt"/>
              </a:rPr>
              <a:t>Interno</a:t>
            </a:r>
            <a:r>
              <a:rPr lang="en-US" sz="667" kern="0" baseline="0" noProof="1">
                <a:solidFill>
                  <a:schemeClr val="tx1"/>
                </a:solidFill>
                <a:latin typeface="+mn-lt"/>
              </a:rPr>
              <a:t> | SO/OPM43-BR | 2023-05-03</a:t>
            </a:r>
          </a:p>
          <a:p>
            <a:pPr marR="0" defTabSz="1016264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</a:pPr>
            <a:endParaRPr kumimoji="0" lang="en-US" sz="667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608176" y="6439323"/>
            <a:ext cx="10142935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rgbClr val="B2B3B5"/>
                </a:solidFill>
                <a:latin typeface="+mn-lt"/>
              </a:rPr>
              <a:t>Todos os direitos reservados, também no que diz respeito a qualquer disposição, utilização, reprodução, processamento, transmissão, bem como no caso de pedidos de patentes.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907006" y="5983253"/>
            <a:ext cx="10174944" cy="12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1016264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11"/>
              </a:spcAft>
              <a:buClrTx/>
              <a:buSzTx/>
              <a:buFontTx/>
              <a:buNone/>
              <a:tabLst/>
              <a:defRPr/>
            </a:pPr>
            <a:r>
              <a:rPr lang="en-US" sz="667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67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659180" y="6389038"/>
            <a:ext cx="10172821" cy="23995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11"/>
              </a:spcAft>
            </a:pPr>
            <a:r>
              <a:rPr lang="en-US" sz="667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67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10251866" y="287941"/>
            <a:ext cx="1880144" cy="863822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9760" rIns="0" bIns="0" rtlCol="0" anchor="t">
            <a:normAutofit/>
          </a:bodyPr>
          <a:lstStyle/>
          <a:p>
            <a:pPr rtl="0">
              <a:lnSpc>
                <a:spcPts val="1000"/>
              </a:lnSpc>
            </a:pPr>
            <a:r>
              <a:rPr lang="en-US" sz="611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81744"/>
            <a:ext cx="12191528" cy="7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67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l" defTabSz="1016190" rtl="0" eaLnBrk="1" latinLnBrk="0" hangingPunct="1">
        <a:lnSpc>
          <a:spcPct val="89000"/>
        </a:lnSpc>
        <a:spcBef>
          <a:spcPct val="0"/>
        </a:spcBef>
        <a:buNone/>
        <a:defRPr sz="3112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6067" indent="-256067" algn="l" defTabSz="1016190" rtl="0" eaLnBrk="1" latinLnBrk="0" hangingPunct="1">
        <a:lnSpc>
          <a:spcPct val="107000"/>
        </a:lnSpc>
        <a:spcBef>
          <a:spcPts val="556"/>
        </a:spcBef>
        <a:buFont typeface="Wingdings" panose="05000000000000000000" pitchFamily="2" charset="2"/>
        <a:buChar char="§"/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764199" indent="-256067" algn="l" defTabSz="1016190" rtl="0" eaLnBrk="1" latinLnBrk="0" hangingPunct="1">
        <a:lnSpc>
          <a:spcPct val="103000"/>
        </a:lnSpc>
        <a:spcBef>
          <a:spcPts val="556"/>
        </a:spcBef>
        <a:buFont typeface="Symbol" panose="05050102010706020507" pitchFamily="18" charset="2"/>
        <a:buChar char="-"/>
        <a:defRPr sz="1778" kern="1200">
          <a:solidFill>
            <a:schemeClr val="tx1"/>
          </a:solidFill>
          <a:latin typeface="+mn-lt"/>
          <a:ea typeface="+mn-ea"/>
          <a:cs typeface="+mn-cs"/>
        </a:defRPr>
      </a:lvl2pPr>
      <a:lvl3pPr marL="1272331" indent="-256067" algn="l" defTabSz="1016190" rtl="0" eaLnBrk="1" latinLnBrk="0" hangingPunct="1">
        <a:lnSpc>
          <a:spcPct val="102000"/>
        </a:lnSpc>
        <a:spcBef>
          <a:spcPts val="556"/>
        </a:spcBef>
        <a:buFont typeface="Symbol" panose="05050102010706020507" pitchFamily="18" charset="2"/>
        <a:buChar char="-"/>
        <a:defRPr sz="1556" kern="1200">
          <a:solidFill>
            <a:schemeClr val="tx1"/>
          </a:solidFill>
          <a:latin typeface="+mn-lt"/>
          <a:ea typeface="+mn-ea"/>
          <a:cs typeface="+mn-cs"/>
        </a:defRPr>
      </a:lvl3pPr>
      <a:lvl4pPr marL="1780463" indent="-25606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4pPr>
      <a:lvl5pPr marL="1780463" indent="-25606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5pPr>
      <a:lvl6pPr marL="1780463" indent="-25606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6pPr>
      <a:lvl7pPr marL="1780463" indent="-25606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7pPr>
      <a:lvl8pPr marL="1780463" indent="-25606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>
          <a:solidFill>
            <a:schemeClr val="tx1"/>
          </a:solidFill>
          <a:latin typeface="+mn-lt"/>
          <a:ea typeface="+mn-ea"/>
          <a:cs typeface="+mn-cs"/>
        </a:defRPr>
      </a:lvl8pPr>
      <a:lvl9pPr marL="1780463" indent="-256067" algn="l" defTabSz="1016190" rtl="0" eaLnBrk="1" latinLnBrk="0" hangingPunct="1">
        <a:lnSpc>
          <a:spcPct val="103000"/>
        </a:lnSpc>
        <a:spcBef>
          <a:spcPts val="556"/>
        </a:spcBef>
        <a:buFont typeface="Bosch Office Sans" pitchFamily="2" charset="0"/>
        <a:buChar char="‒"/>
        <a:defRPr sz="1445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50809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2pPr>
      <a:lvl3pPr marL="1016190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3pPr>
      <a:lvl4pPr marL="152428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4pPr>
      <a:lvl5pPr marL="203237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5pPr>
      <a:lvl6pPr marL="2540474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48568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556663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4064759" algn="l" defTabSz="1016190" rtl="0" eaLnBrk="1" latinLnBrk="0" hangingPunct="1"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Programção</a:t>
            </a:r>
            <a:r>
              <a:rPr lang="en-US"/>
              <a:t> </a:t>
            </a:r>
            <a:r>
              <a:rPr lang="en-US" err="1"/>
              <a:t>Orientada</a:t>
            </a:r>
            <a:r>
              <a:rPr lang="en-US"/>
              <a:t> à </a:t>
            </a:r>
            <a:r>
              <a:rPr lang="en-US" err="1"/>
              <a:t>Objetos</a:t>
            </a:r>
            <a:r>
              <a:rPr lang="en-US"/>
              <a:t> </a:t>
            </a:r>
            <a:r>
              <a:rPr lang="en-US" err="1"/>
              <a:t>utilizando</a:t>
            </a:r>
            <a:r>
              <a:rPr lang="en-US"/>
              <a:t> 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/>
              <a:t>Leonardo Oliveira, CaP/ETS/ 03/05/2022</a:t>
            </a:r>
          </a:p>
        </p:txBody>
      </p:sp>
    </p:spTree>
    <p:extLst>
      <p:ext uri="{BB962C8B-B14F-4D97-AF65-F5344CB8AC3E}">
        <p14:creationId xmlns:p14="http://schemas.microsoft.com/office/powerpoint/2010/main" val="282860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78FF5-9597-431B-A70C-B16FBCE3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718D1F-7054-4853-8230-443630C24C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8A4A2D-957D-44A1-B8FA-9721C946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BC873D7-FB8E-43C9-9C5D-5425478019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8082" y="1330412"/>
            <a:ext cx="11613151" cy="4399828"/>
          </a:xfrm>
        </p:spPr>
      </p:pic>
    </p:spTree>
    <p:extLst>
      <p:ext uri="{BB962C8B-B14F-4D97-AF65-F5344CB8AC3E}">
        <p14:creationId xmlns:p14="http://schemas.microsoft.com/office/powerpoint/2010/main" val="50251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8E6A1E-5298-4342-9BB3-0E1DE2FE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0E1C16-5374-45F5-9AB9-54FE1C3539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B0CD00-C572-4EE1-BB9E-BFD46635F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A62402-296B-4C3D-9F5C-75084662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7" y="1270000"/>
            <a:ext cx="8182397" cy="512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62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ABE551-5DDA-4F1B-A96C-F9397EED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F8BAA7-FCEC-4CE0-9450-674E99A0E3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B554AFD-522C-46DC-9A04-29CC7F8B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A9109C17-16D7-4870-9B6D-EFA396872B3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978963" y="1326859"/>
            <a:ext cx="8987997" cy="4810956"/>
          </a:xfrm>
        </p:spPr>
      </p:pic>
    </p:spTree>
    <p:extLst>
      <p:ext uri="{BB962C8B-B14F-4D97-AF65-F5344CB8AC3E}">
        <p14:creationId xmlns:p14="http://schemas.microsoft.com/office/powerpoint/2010/main" val="2678112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BE2D80-7F6D-4CAF-88DE-16BCA43DB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E942AD-7946-405A-A54A-D2722982BB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5BCE2D-5DDA-4303-89D3-BB8677555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6E8B8D05-76A5-4534-9267-94255A9015F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544872" y="1340723"/>
            <a:ext cx="7101782" cy="4914930"/>
          </a:xfrm>
        </p:spPr>
      </p:pic>
    </p:spTree>
    <p:extLst>
      <p:ext uri="{BB962C8B-B14F-4D97-AF65-F5344CB8AC3E}">
        <p14:creationId xmlns:p14="http://schemas.microsoft.com/office/powerpoint/2010/main" val="422129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84F2A-490B-4B6D-8579-015F37C93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CDFBA7-135B-46EB-B826-598255437A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73CFFC-6254-4AC0-B8A8-DDC759B9C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5DA5228-FE18-4FED-A323-5176A271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42" y="1234970"/>
            <a:ext cx="7893092" cy="502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0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2A266-13F1-4BEA-AFB5-52584326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2734D7-1DF7-4B7D-9E92-D1E774890F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CC92B3-B363-433C-ABBB-74D4E99B4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D4226D2-00D7-40FE-8210-9CD857959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32" y="1202284"/>
            <a:ext cx="7932788" cy="49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A2CB2-6EB6-4152-B553-8CBB177C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522076-8EB6-42B6-A88B-B7A14AEA62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2975167-2E31-4B10-8784-8AA9B1E44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19180FE-57F3-4BA2-AE48-82C0EEAD3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1219826"/>
            <a:ext cx="10554461" cy="526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21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43C78-BB55-46C6-90CB-126D33921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E18368F-4972-45F4-BA75-C52817842B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7A9376-A77A-46D7-BEA1-16F6CC63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8BF78B9-3AAB-4966-854D-91B2CA281CC0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228836" y="1187613"/>
            <a:ext cx="9733854" cy="5068040"/>
          </a:xfrm>
        </p:spPr>
      </p:pic>
    </p:spTree>
    <p:extLst>
      <p:ext uri="{BB962C8B-B14F-4D97-AF65-F5344CB8AC3E}">
        <p14:creationId xmlns:p14="http://schemas.microsoft.com/office/powerpoint/2010/main" val="2529333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CE707-B0A2-4FD8-AEE0-700399D37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017AC8-DBBF-4F02-B028-A8DC42A74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D4867B-B25C-4129-A94E-6C29848D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E2B9D6D-B9AB-425A-88CA-9F94774B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35" y="1219419"/>
            <a:ext cx="9787006" cy="52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4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BAE95-9BE4-4AD9-9CDD-B957F1F6C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5BD1690-5002-45E2-A4F6-050616A6F5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288A14-C36A-43EB-B1A9-DBFA076A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643AE60-C8BA-4F2F-8F96-9334F4CD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79" y="1152296"/>
            <a:ext cx="7155633" cy="526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5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9C69BF-63EB-77CE-8D28-54C82E697F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Comandos Condicionais, Conversões de Tipos, Laços de Repetições e Tratamento de Exceções.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E5F191F-0913-21A3-E011-2E08568CA6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003541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B14B5-A77B-4E9D-8D45-68C794888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035322-E4E5-4FA0-82AA-6EB3B4193C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1A113D-DD04-4172-A820-7DD36C4BB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3F703E4-1F2A-4E96-BCA6-4AD8F8643FBD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20712" y="1236979"/>
            <a:ext cx="5999768" cy="5018674"/>
          </a:xfrm>
        </p:spPr>
      </p:pic>
    </p:spTree>
    <p:extLst>
      <p:ext uri="{BB962C8B-B14F-4D97-AF65-F5344CB8AC3E}">
        <p14:creationId xmlns:p14="http://schemas.microsoft.com/office/powerpoint/2010/main" val="405576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C97EE-B95E-4230-B422-E61885848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F3DC7E-9734-4EA8-81A0-216F117A92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0FA11D-0614-4C36-B200-D72080AE0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443709-32D1-4561-9769-67B31F4F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247" y="1255804"/>
            <a:ext cx="7237273" cy="5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E1F0E1-6CE4-4901-806B-F249C98B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112"/>
              <a:t>LAB 01 – Colisão de Trens</a:t>
            </a:r>
            <a:br>
              <a:rPr lang="en-GB" sz="3112"/>
            </a:b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C4EDA7-FE06-4CD0-898D-1340970496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JAVA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D047E4-545B-40EB-AF74-9B5932EC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334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334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6" name="Imagem 5" descr="Foto preto e branco de fumaça no céu&#10;&#10;Descrição gerada automaticamente">
            <a:extLst>
              <a:ext uri="{FF2B5EF4-FFF2-40B4-BE49-F238E27FC236}">
                <a16:creationId xmlns:a16="http://schemas.microsoft.com/office/drawing/2014/main" id="{0A670159-A538-4631-9AC6-A81BB916A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347" y="2443399"/>
            <a:ext cx="5760916" cy="361496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4758A14-3A4F-435D-B9A7-46DCC8328363}"/>
              </a:ext>
            </a:extLst>
          </p:cNvPr>
          <p:cNvSpPr/>
          <p:nvPr/>
        </p:nvSpPr>
        <p:spPr>
          <a:xfrm>
            <a:off x="296419" y="1322779"/>
            <a:ext cx="100460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Suponha que dois trens partam ao mesmo tempo de cidades diferentes, de maneira que em algum momento eles irão colidir. Você não pode fazer nada para impedir a tragédia, a única coisa que você pode fazer é determinar o instante e o local que colidem.</a:t>
            </a:r>
          </a:p>
        </p:txBody>
      </p:sp>
    </p:spTree>
    <p:extLst>
      <p:ext uri="{BB962C8B-B14F-4D97-AF65-F5344CB8AC3E}">
        <p14:creationId xmlns:p14="http://schemas.microsoft.com/office/powerpoint/2010/main" val="3381528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416D5-D738-45E5-9D05-B3EA7BA9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112"/>
              <a:t>LAB 01 – Colisão de Trens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2029D6-659D-4F47-B3C0-CDD3C5F513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JAVA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915DEE-85E8-4896-92CA-4BD440AD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334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de-DE" sz="1334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5367CA2-357E-40C2-A84F-B1ABD0614967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436895" y="1493649"/>
            <a:ext cx="3842236" cy="3921499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endParaRPr lang="pt-BR" sz="1800"/>
          </a:p>
          <a:p>
            <a:pPr marL="0" indent="0">
              <a:buNone/>
            </a:pPr>
            <a:endParaRPr lang="pt-BR" sz="1800"/>
          </a:p>
        </p:txBody>
      </p:sp>
      <p:pic>
        <p:nvPicPr>
          <p:cNvPr id="7" name="Imagem 6" descr="Foto preto e branco de fumaça no céu&#10;&#10;Descrição gerada automaticamente">
            <a:extLst>
              <a:ext uri="{FF2B5EF4-FFF2-40B4-BE49-F238E27FC236}">
                <a16:creationId xmlns:a16="http://schemas.microsoft.com/office/drawing/2014/main" id="{919A8FD3-8CC1-45F8-890F-D0BFA8D80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9" y="1486592"/>
            <a:ext cx="5989175" cy="383113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5183939-C2E6-49B7-A3BB-5BB40B79CA55}"/>
              </a:ext>
            </a:extLst>
          </p:cNvPr>
          <p:cNvSpPr/>
          <p:nvPr/>
        </p:nvSpPr>
        <p:spPr>
          <a:xfrm>
            <a:off x="6667130" y="1323415"/>
            <a:ext cx="523631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Considere que as extremidades da ferrovia vão do KM 0 até o KM 10.000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Considere que a velocidade do trem A sempre será positiva e a velocidade do tem B sempre será negativa.</a:t>
            </a:r>
            <a:b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Considere que o módulo da velocidade do trem será de no máximo 300 km/h</a:t>
            </a:r>
            <a:b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Seu programa terá 4 variáveis de entrada: posição do trem A, posição do trem B, velocidade do trem A e velocidade do trem B.</a:t>
            </a:r>
            <a:b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Seu programa deve exibir após quantos segundos ocorreu a colisão e em que KM ocorreu a colisão.</a:t>
            </a:r>
          </a:p>
        </p:txBody>
      </p:sp>
    </p:spTree>
    <p:extLst>
      <p:ext uri="{BB962C8B-B14F-4D97-AF65-F5344CB8AC3E}">
        <p14:creationId xmlns:p14="http://schemas.microsoft.com/office/powerpoint/2010/main" val="424698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1CCD8F-5338-4B06-ACC2-9608AE12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LAB 01 – Colisão de Trens – Requisitos Básicos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B41AE3-B467-4DBD-A83E-764E11D148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JAVA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2C5D25-56B8-4A45-B2F6-DA88AE615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33">
              <a:defRPr/>
            </a:pPr>
            <a:fld id="{4898AEC0-503E-4FA4-859C-D0F72D6E3F79}" type="slidenum">
              <a:rPr lang="de-DE" kern="0">
                <a:latin typeface="Bosch Office Sans"/>
              </a:rPr>
              <a:pPr defTabSz="914333">
                <a:defRPr/>
              </a:pPr>
              <a:t>24</a:t>
            </a:fld>
            <a:endParaRPr lang="de-DE" kern="0">
              <a:latin typeface="Bosch Office Sans"/>
            </a:endParaRPr>
          </a:p>
        </p:txBody>
      </p:sp>
      <p:pic>
        <p:nvPicPr>
          <p:cNvPr id="8" name="Imagem 7" descr="Uma imagem contendo no interior, mesa, pia, balcão&#10;&#10;Descrição gerada automaticamente">
            <a:extLst>
              <a:ext uri="{FF2B5EF4-FFF2-40B4-BE49-F238E27FC236}">
                <a16:creationId xmlns:a16="http://schemas.microsoft.com/office/drawing/2014/main" id="{5769CB8E-FFD1-47CC-BE8E-D3F4E1A0C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0" y="1422941"/>
            <a:ext cx="5455143" cy="3870578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537305E-FF49-4E9A-906C-7C87661B1947}"/>
              </a:ext>
            </a:extLst>
          </p:cNvPr>
          <p:cNvSpPr/>
          <p:nvPr/>
        </p:nvSpPr>
        <p:spPr>
          <a:xfrm>
            <a:off x="6095764" y="1422941"/>
            <a:ext cx="5455142" cy="3968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29" indent="-285729" defTabSz="914333">
              <a:buFont typeface="Wingdings" panose="05000000000000000000" pitchFamily="2" charset="2"/>
              <a:buChar char="Ø"/>
              <a:defRPr/>
            </a:pPr>
            <a:r>
              <a:rPr lang="pt-BR" sz="1799">
                <a:solidFill>
                  <a:prstClr val="black"/>
                </a:solidFill>
                <a:latin typeface="Bosch Office Sans"/>
              </a:rPr>
              <a:t>Seu programa deve exibir o print no seguinte formato:</a:t>
            </a:r>
            <a:br>
              <a:rPr lang="pt-BR" sz="1799">
                <a:solidFill>
                  <a:prstClr val="black"/>
                </a:solidFill>
                <a:latin typeface="Bosch Office Sans"/>
              </a:rPr>
            </a:br>
            <a:br>
              <a:rPr lang="pt-BR" sz="1799">
                <a:solidFill>
                  <a:prstClr val="black"/>
                </a:solidFill>
                <a:latin typeface="Bosch Office Sans"/>
              </a:rPr>
            </a:br>
            <a:br>
              <a:rPr lang="pt-BR" sz="1799">
                <a:solidFill>
                  <a:prstClr val="black"/>
                </a:solidFill>
                <a:latin typeface="Bosch Office Sans"/>
              </a:rPr>
            </a:br>
            <a:br>
              <a:rPr lang="pt-BR" sz="1799">
                <a:solidFill>
                  <a:prstClr val="black"/>
                </a:solidFill>
                <a:latin typeface="Bosch Office Sans"/>
              </a:rPr>
            </a:br>
            <a:endParaRPr lang="pt-BR" sz="1799">
              <a:solidFill>
                <a:prstClr val="black"/>
              </a:solidFill>
              <a:latin typeface="Bosch Office Sans"/>
            </a:endParaRPr>
          </a:p>
          <a:p>
            <a:pPr marL="285729" indent="-285729" defTabSz="914333">
              <a:buFont typeface="Wingdings" panose="05000000000000000000" pitchFamily="2" charset="2"/>
              <a:buChar char="Ø"/>
              <a:defRPr/>
            </a:pPr>
            <a:r>
              <a:rPr lang="pt-BR" sz="1799">
                <a:solidFill>
                  <a:prstClr val="black"/>
                </a:solidFill>
                <a:latin typeface="Bosch Office Sans"/>
              </a:rPr>
              <a:t>Faça com que nas entradas sejam aceito somente números, se necessário crie uma função para isso.</a:t>
            </a:r>
            <a:br>
              <a:rPr lang="pt-BR" sz="1799">
                <a:solidFill>
                  <a:prstClr val="black"/>
                </a:solidFill>
                <a:latin typeface="Bosch Office Sans"/>
              </a:rPr>
            </a:br>
            <a:endParaRPr lang="pt-BR" sz="1799">
              <a:solidFill>
                <a:prstClr val="black"/>
              </a:solidFill>
              <a:latin typeface="Bosch Office Sans"/>
            </a:endParaRPr>
          </a:p>
          <a:p>
            <a:pPr marL="285729" indent="-285729" defTabSz="914333">
              <a:buFont typeface="Wingdings" panose="05000000000000000000" pitchFamily="2" charset="2"/>
              <a:buChar char="Ø"/>
              <a:defRPr/>
            </a:pPr>
            <a:r>
              <a:rPr lang="pt-BR" sz="1799">
                <a:solidFill>
                  <a:prstClr val="black"/>
                </a:solidFill>
                <a:latin typeface="Bosch Office Sans"/>
              </a:rPr>
              <a:t>Ao encerra o programa faça com que apareça “FIM DO PROGRAMA” na tela</a:t>
            </a:r>
          </a:p>
          <a:p>
            <a:pPr marL="285729" indent="-285729" defTabSz="914333">
              <a:buFont typeface="Wingdings" panose="05000000000000000000" pitchFamily="2" charset="2"/>
              <a:buChar char="Ø"/>
              <a:defRPr/>
            </a:pPr>
            <a:endParaRPr lang="pt-BR" sz="1799">
              <a:solidFill>
                <a:prstClr val="black"/>
              </a:solidFill>
              <a:latin typeface="Bosch Office Sans"/>
            </a:endParaRPr>
          </a:p>
          <a:p>
            <a:pPr marL="285729" indent="-285729" defTabSz="914333">
              <a:buFont typeface="Wingdings" panose="05000000000000000000" pitchFamily="2" charset="2"/>
              <a:buChar char="Ø"/>
              <a:defRPr/>
            </a:pPr>
            <a:endParaRPr lang="pt-BR" sz="1799">
              <a:solidFill>
                <a:prstClr val="black"/>
              </a:solidFill>
              <a:latin typeface="Bosch Office San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4AD9AA2-25D8-B048-6066-4333B9280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29"/>
          <a:stretch/>
        </p:blipFill>
        <p:spPr>
          <a:xfrm>
            <a:off x="6184913" y="2302284"/>
            <a:ext cx="5157013" cy="43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78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416D5-D738-45E5-9D05-B3EA7BA9C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112"/>
              <a:t>LAB 01 – Colisão de Trens – Requisitos de Desafio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2029D6-659D-4F47-B3C0-CDD3C5F513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JAVA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915DEE-85E8-4896-92CA-4BD440AD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334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334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5367CA2-357E-40C2-A84F-B1ABD0614967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436895" y="1493649"/>
            <a:ext cx="3842236" cy="3921499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endParaRPr lang="pt-BR" sz="1800"/>
          </a:p>
          <a:p>
            <a:pPr marL="0" indent="0">
              <a:buNone/>
            </a:pPr>
            <a:endParaRPr lang="pt-BR" sz="180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5183939-C2E6-49B7-A3BB-5BB40B79CA55}"/>
              </a:ext>
            </a:extLst>
          </p:cNvPr>
          <p:cNvSpPr/>
          <p:nvPr/>
        </p:nvSpPr>
        <p:spPr>
          <a:xfrm>
            <a:off x="5697310" y="1058160"/>
            <a:ext cx="6331595" cy="5555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Faça com que seu programa limite as posição entre o KM 0 e KM 10.000 e exiba uma mensagem de erro caso seja uma posição invalida</a:t>
            </a:r>
            <a:b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Faça com que seu programa limite o módulo da velocidade dos trens a 300 km/h e exiba uma mensagem de erro caso valor seja invalido</a:t>
            </a:r>
            <a:b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Faça com que a velocidade do trem A seja sempre positiva e a velocidade do trem B seja sempre negativa.</a:t>
            </a:r>
            <a:b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Faça com que seu programa pergunte ao usuário se deseja executar novamente.</a:t>
            </a:r>
            <a:b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Considerando que ambos os trens partem de suas respectivas cidades às 17 h, determine o horário da colisão no formato 00:00:00.</a:t>
            </a:r>
            <a:b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</a:b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Existe uma situação especifica em que os trens não irão colidir, determine qual é esta situação e faça com que seu programa mostre uma mensagem falando que os trens não irão colidir</a:t>
            </a:r>
            <a:r>
              <a:rPr kumimoji="0" lang="pt-BR" sz="17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9" name="Imagem 8" descr="Uma imagem contendo estrada, rua, grande, em pé&#10;&#10;Descrição gerada automaticamente">
            <a:extLst>
              <a:ext uri="{FF2B5EF4-FFF2-40B4-BE49-F238E27FC236}">
                <a16:creationId xmlns:a16="http://schemas.microsoft.com/office/drawing/2014/main" id="{88796FBF-36B8-4E6B-98DB-91DE33D89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4" y="1404699"/>
            <a:ext cx="5299216" cy="404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8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B13096-C6AF-4820-84B9-8C69993E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112"/>
              <a:t>LAB 01 – Colisão de Trens - Fórmulas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4788F0-0BA7-4CA0-AF2C-E429F7AFC4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JAVA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AC34DF-1453-4471-8F7E-5A600DAB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334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334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2F66D79-7EB6-49DE-A9B7-DE8E87553DDD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6436895" y="1493649"/>
            <a:ext cx="3842236" cy="3921499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endParaRPr lang="pt-BR" sz="1800"/>
          </a:p>
          <a:p>
            <a:pPr marL="0" indent="0">
              <a:buNone/>
            </a:pPr>
            <a:endParaRPr lang="pt-BR" sz="18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18BF606-0773-4AF0-83F6-A13D61D4F16D}"/>
                  </a:ext>
                </a:extLst>
              </p:cNvPr>
              <p:cNvSpPr txBox="1"/>
              <p:nvPr/>
            </p:nvSpPr>
            <p:spPr>
              <a:xfrm>
                <a:off x="1612232" y="1604820"/>
                <a:ext cx="271913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0+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</m:oMath>
                  </m:oMathPara>
                </a14:m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Equação horaria do espaço</a:t>
                </a:r>
              </a:p>
            </p:txBody>
          </p:sp>
        </mc:Choice>
        <mc:Fallback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18BF606-0773-4AF0-83F6-A13D61D4F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2232" y="1604820"/>
                <a:ext cx="2719136" cy="646331"/>
              </a:xfrm>
              <a:prstGeom prst="rect">
                <a:avLst/>
              </a:prstGeom>
              <a:blipFill>
                <a:blip r:embed="rId3"/>
                <a:stretch>
                  <a:fillRect l="-1790" r="-671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6193D67-C003-4B74-918E-85464D9714D1}"/>
                  </a:ext>
                </a:extLst>
              </p:cNvPr>
              <p:cNvSpPr txBox="1"/>
              <p:nvPr/>
            </p:nvSpPr>
            <p:spPr>
              <a:xfrm>
                <a:off x="1912869" y="2472968"/>
                <a:ext cx="20559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𝑆𝑎</m:t>
                      </m:r>
                      <m:d>
                        <m:d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𝑉𝑎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</m:oMath>
                  </m:oMathPara>
                </a14:m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Equação do trem A</a:t>
                </a:r>
              </a:p>
            </p:txBody>
          </p:sp>
        </mc:Choice>
        <mc:Fallback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36193D67-C003-4B74-918E-85464D971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869" y="2472968"/>
                <a:ext cx="2055947" cy="553998"/>
              </a:xfrm>
              <a:prstGeom prst="rect">
                <a:avLst/>
              </a:prstGeom>
              <a:blipFill>
                <a:blip r:embed="rId4"/>
                <a:stretch>
                  <a:fillRect l="-7122" r="-890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7A0BDA2-5487-4E96-B15B-98CDB5F18BAD}"/>
                  </a:ext>
                </a:extLst>
              </p:cNvPr>
              <p:cNvSpPr txBox="1"/>
              <p:nvPr/>
            </p:nvSpPr>
            <p:spPr>
              <a:xfrm>
                <a:off x="1892863" y="3348979"/>
                <a:ext cx="209595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𝑆𝑏</m:t>
                      </m:r>
                      <m:d>
                        <m:d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𝑉𝑏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</m:oMath>
                  </m:oMathPara>
                </a14:m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Equação do trem B</a:t>
                </a:r>
              </a:p>
            </p:txBody>
          </p:sp>
        </mc:Choice>
        <mc:Fallback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7A0BDA2-5487-4E96-B15B-98CDB5F18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863" y="3348979"/>
                <a:ext cx="2095958" cy="553998"/>
              </a:xfrm>
              <a:prstGeom prst="rect">
                <a:avLst/>
              </a:prstGeom>
              <a:blipFill>
                <a:blip r:embed="rId5"/>
                <a:stretch>
                  <a:fillRect l="-6997" r="-875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C0017D7-477E-4784-A936-E9AC68C30BF2}"/>
                  </a:ext>
                </a:extLst>
              </p:cNvPr>
              <p:cNvSpPr txBox="1"/>
              <p:nvPr/>
            </p:nvSpPr>
            <p:spPr>
              <a:xfrm>
                <a:off x="2061498" y="4243557"/>
                <a:ext cx="1758687" cy="80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</m:t>
                          </m:r>
                        </m:num>
                        <m:den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𝑉𝑏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𝑉𝑎</m:t>
                          </m:r>
                        </m:den>
                      </m:f>
                    </m:oMath>
                  </m:oMathPara>
                </a14:m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rPr>
                  <a:t>Equação do tempo</a:t>
                </a:r>
              </a:p>
            </p:txBody>
          </p:sp>
        </mc:Choice>
        <mc:Fallback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C0017D7-477E-4784-A936-E9AC68C30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498" y="4243557"/>
                <a:ext cx="1758687" cy="802977"/>
              </a:xfrm>
              <a:prstGeom prst="rect">
                <a:avLst/>
              </a:prstGeom>
              <a:blipFill>
                <a:blip r:embed="rId6"/>
                <a:stretch>
                  <a:fillRect l="-7958" r="-7612" b="-17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342D0C-755B-4CC3-A97D-5B7C99C7C070}"/>
              </a:ext>
            </a:extLst>
          </p:cNvPr>
          <p:cNvSpPr txBox="1"/>
          <p:nvPr/>
        </p:nvSpPr>
        <p:spPr>
          <a:xfrm>
            <a:off x="6741847" y="2456296"/>
            <a:ext cx="35372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 = Posição final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S0 = Posição inicial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V = Velocidade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 = Tempo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 = Refere-se ao trem 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 = Refere-se ao trem B</a:t>
            </a:r>
          </a:p>
        </p:txBody>
      </p:sp>
    </p:spTree>
    <p:extLst>
      <p:ext uri="{BB962C8B-B14F-4D97-AF65-F5344CB8AC3E}">
        <p14:creationId xmlns:p14="http://schemas.microsoft.com/office/powerpoint/2010/main" val="146237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3C125-25D3-44B6-84F4-1AF5C381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112"/>
              <a:t>LAB 01 – Colisão de Trens – Entradas e Saídas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5D4C6-30C5-43B8-89FF-C4F73A5E2A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JAVA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A48AD0-EBD1-491D-B6B6-4E07268D5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98AEC0-503E-4FA4-859C-D0F72D6E3F79}" type="slidenum">
              <a:rPr kumimoji="0" lang="de-DE" sz="1334" b="0" i="0" u="none" strike="noStrike" kern="0" cap="none" spc="0" normalizeH="0" baseline="0" noProof="0" smtClean="0">
                <a:ln>
                  <a:noFill/>
                </a:ln>
                <a:solidFill>
                  <a:srgbClr val="999FA6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de-DE" sz="1334" b="0" i="0" u="none" strike="noStrike" kern="0" cap="none" spc="0" normalizeH="0" baseline="0" noProof="0">
              <a:ln>
                <a:noFill/>
              </a:ln>
              <a:solidFill>
                <a:srgbClr val="999FA6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0A2F0650-FF2E-4A94-9FA3-EFCAA78DEACA}"/>
              </a:ext>
            </a:extLst>
          </p:cNvPr>
          <p:cNvGraphicFramePr>
            <a:graphicFrameLocks noGrp="1"/>
          </p:cNvGraphicFramePr>
          <p:nvPr/>
        </p:nvGraphicFramePr>
        <p:xfrm>
          <a:off x="1677879" y="1107933"/>
          <a:ext cx="9623394" cy="5147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2876">
                  <a:extLst>
                    <a:ext uri="{9D8B030D-6E8A-4147-A177-3AD203B41FA5}">
                      <a16:colId xmlns:a16="http://schemas.microsoft.com/office/drawing/2014/main" val="2736616308"/>
                    </a:ext>
                  </a:extLst>
                </a:gridCol>
                <a:gridCol w="4810518">
                  <a:extLst>
                    <a:ext uri="{9D8B030D-6E8A-4147-A177-3AD203B41FA5}">
                      <a16:colId xmlns:a16="http://schemas.microsoft.com/office/drawing/2014/main" val="3512287808"/>
                    </a:ext>
                  </a:extLst>
                </a:gridCol>
              </a:tblGrid>
              <a:tr h="275482">
                <a:tc>
                  <a:txBody>
                    <a:bodyPr/>
                    <a:lstStyle/>
                    <a:p>
                      <a:r>
                        <a:rPr lang="pt-BR" sz="1800"/>
                        <a:t>ENTRADAS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SAÍDAS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397166"/>
                  </a:ext>
                </a:extLst>
              </a:tr>
              <a:tr h="275482">
                <a:tc>
                  <a:txBody>
                    <a:bodyPr/>
                    <a:lstStyle/>
                    <a:p>
                      <a:r>
                        <a:rPr lang="pt-BR" sz="1800"/>
                        <a:t>S0a=0, S0b=200, Va=20, </a:t>
                      </a:r>
                      <a:r>
                        <a:rPr lang="pt-BR" sz="1800" err="1"/>
                        <a:t>Vb</a:t>
                      </a:r>
                      <a:r>
                        <a:rPr lang="pt-BR" sz="1800"/>
                        <a:t>=-30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KM 80, 14400 segundos, 21:00:00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817650"/>
                  </a:ext>
                </a:extLst>
              </a:tr>
              <a:tr h="275482">
                <a:tc>
                  <a:txBody>
                    <a:bodyPr/>
                    <a:lstStyle/>
                    <a:p>
                      <a:r>
                        <a:rPr lang="pt-BR" sz="1800"/>
                        <a:t>S0a=20, S0b=100, Va=100, </a:t>
                      </a:r>
                      <a:r>
                        <a:rPr lang="pt-BR" sz="1800" err="1"/>
                        <a:t>Vb</a:t>
                      </a:r>
                      <a:r>
                        <a:rPr lang="pt-BR" sz="1800"/>
                        <a:t>=-100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KM 60, 1440 segundos, 17:24:00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061177"/>
                  </a:ext>
                </a:extLst>
              </a:tr>
              <a:tr h="275482">
                <a:tc>
                  <a:txBody>
                    <a:bodyPr/>
                    <a:lstStyle/>
                    <a:p>
                      <a:r>
                        <a:rPr lang="pt-BR" sz="1800"/>
                        <a:t>S0a=300, S0b=400, Va=20, </a:t>
                      </a:r>
                      <a:r>
                        <a:rPr lang="pt-BR" sz="1800" err="1"/>
                        <a:t>Vb</a:t>
                      </a:r>
                      <a:r>
                        <a:rPr lang="pt-BR" sz="1800"/>
                        <a:t>=0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KM 400, 18000 segundos, 22:00:00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62723"/>
                  </a:ext>
                </a:extLst>
              </a:tr>
              <a:tr h="275482">
                <a:tc>
                  <a:txBody>
                    <a:bodyPr/>
                    <a:lstStyle/>
                    <a:p>
                      <a:r>
                        <a:rPr lang="pt-BR" sz="1800"/>
                        <a:t>S0a=800, S0b=3500, Va=200, </a:t>
                      </a:r>
                      <a:r>
                        <a:rPr lang="pt-BR" sz="1800" err="1"/>
                        <a:t>Vb</a:t>
                      </a:r>
                      <a:r>
                        <a:rPr lang="pt-BR" sz="1800"/>
                        <a:t>=-250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KM 2000, 21600, 23:00:00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36309"/>
                  </a:ext>
                </a:extLst>
              </a:tr>
              <a:tr h="487411">
                <a:tc>
                  <a:txBody>
                    <a:bodyPr/>
                    <a:lstStyle/>
                    <a:p>
                      <a:r>
                        <a:rPr lang="pt-BR" sz="1800"/>
                        <a:t>S0a=H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Você digitou um caractere inválido.</a:t>
                      </a:r>
                    </a:p>
                    <a:p>
                      <a:r>
                        <a:rPr lang="pt-BR" sz="1800"/>
                        <a:t>Por favor, digite novamente: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739464"/>
                  </a:ext>
                </a:extLst>
              </a:tr>
              <a:tr h="487411">
                <a:tc>
                  <a:txBody>
                    <a:bodyPr/>
                    <a:lstStyle/>
                    <a:p>
                      <a:r>
                        <a:rPr lang="pt-BR" sz="1800"/>
                        <a:t>S0a=15000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O número deve ser maior ou igual a zero e menor que 10000.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586605"/>
                  </a:ext>
                </a:extLst>
              </a:tr>
              <a:tr h="699340">
                <a:tc>
                  <a:txBody>
                    <a:bodyPr/>
                    <a:lstStyle/>
                    <a:p>
                      <a:r>
                        <a:rPr lang="pt-BR" sz="1800"/>
                        <a:t>S0a=20, S0b=60, Va=-240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A velocidade do trem A sempre será positiva.</a:t>
                      </a:r>
                    </a:p>
                    <a:p>
                      <a:r>
                        <a:rPr lang="pt-BR" sz="1800"/>
                        <a:t>Por favor, digite novamente: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22521"/>
                  </a:ext>
                </a:extLst>
              </a:tr>
              <a:tr h="699340">
                <a:tc>
                  <a:txBody>
                    <a:bodyPr/>
                    <a:lstStyle/>
                    <a:p>
                      <a:r>
                        <a:rPr lang="pt-BR" sz="1800"/>
                        <a:t>S0a=400, S0b=600, Va=280, </a:t>
                      </a:r>
                      <a:r>
                        <a:rPr lang="pt-BR" sz="1800" err="1"/>
                        <a:t>Vb</a:t>
                      </a:r>
                      <a:r>
                        <a:rPr lang="pt-BR" sz="1800"/>
                        <a:t>=200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A velocidade do trem B sempre será negativa.</a:t>
                      </a:r>
                    </a:p>
                    <a:p>
                      <a:r>
                        <a:rPr lang="pt-BR" sz="1800"/>
                        <a:t>Por favor, digite novamente: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265085"/>
                  </a:ext>
                </a:extLst>
              </a:tr>
              <a:tr h="487411">
                <a:tc>
                  <a:txBody>
                    <a:bodyPr/>
                    <a:lstStyle/>
                    <a:p>
                      <a:r>
                        <a:rPr lang="pt-BR" sz="1800"/>
                        <a:t>S0a=40, S0b=400, Va=200, </a:t>
                      </a:r>
                      <a:r>
                        <a:rPr lang="pt-BR" sz="1800" err="1"/>
                        <a:t>Vb</a:t>
                      </a:r>
                      <a:r>
                        <a:rPr lang="pt-BR" sz="1800"/>
                        <a:t>=c8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800"/>
                        <a:t>Você digitou um caractere inválido.</a:t>
                      </a:r>
                    </a:p>
                    <a:p>
                      <a:r>
                        <a:rPr lang="pt-BR" sz="1800"/>
                        <a:t>Por favor, digite novamente: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79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041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D5A40D-445C-426A-BD3F-502F4AEB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Comando Condicionais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CF295-4E12-4A9B-B8B5-4A2B4CECD0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793A73-7C04-420F-89F7-66724A7A6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477A670-6E87-4D02-A952-C8927AF1F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355" y="1293606"/>
            <a:ext cx="3965608" cy="504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10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A8E26F-9593-4C76-97DF-0E7634B3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Conversões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6120C6-6BFE-4790-967F-2F6871ED0D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743F50E-B327-47C3-8BC1-43E0392C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28BAD0-E53A-41CE-B923-D47D9267A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80" y="1226195"/>
            <a:ext cx="6265067" cy="51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11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296D8-D205-4143-8BE6-5BE39FFC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Conversões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B6BA77-B02A-4330-B69D-A59A11FBDC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C2C440-E668-4E2E-B2B2-C1553BA2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87168E6-B6FF-4875-A61D-0CFE406CFEA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890035" y="1439863"/>
            <a:ext cx="6410342" cy="4633912"/>
          </a:xfrm>
        </p:spPr>
      </p:pic>
    </p:spTree>
    <p:extLst>
      <p:ext uri="{BB962C8B-B14F-4D97-AF65-F5344CB8AC3E}">
        <p14:creationId xmlns:p14="http://schemas.microsoft.com/office/powerpoint/2010/main" val="1590187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27C7F-8E85-4DDA-A1FA-CBA02791D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Conversões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591D4B-5C19-4C36-90B1-0CEB9DCB174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A0679D6-97CC-446B-9044-C3DB02EDD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53C8F46-5666-4C45-9531-5A17732E2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273" y="1152296"/>
            <a:ext cx="5410327" cy="52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9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BCC892-093E-40CA-8C58-D31F07EFF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Conversões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AA230C-3893-42F6-9FEA-B06C872B397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09D62A5-E4F5-4A97-804B-923DF03B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93875D1-B3A7-4F58-9DF7-3FE9B989F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659" y="1359654"/>
            <a:ext cx="9782301" cy="48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3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0F1A8-BDE5-44FB-A077-3080DAC5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Conversões de Tipos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C106EA-E3B4-4B5C-8297-BEA6BE7804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AED91B-5A33-40DE-ACF0-548948DAC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EEC35EB-671B-4D4E-9DEA-B2491320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386" y="1228642"/>
            <a:ext cx="7204014" cy="495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3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94F1A-89D5-4FE0-83A7-6862AB53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Java – Laços de Repetição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6CEF02-8A63-473B-96F2-43F6E0D89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/>
              <a:t>PROGRAMAÇÃO ORIENTADA A OBJETOS</a:t>
            </a:r>
          </a:p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AB877A-EA9F-4A34-84A0-7AF3DD6C0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551C76-6D72-4F72-A74A-05DC8448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73" y="1188111"/>
            <a:ext cx="10599379" cy="503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6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6"/>
  <p:tag name="FONTSETGROUPCLASSNAME" val="FontSetGroup1"/>
  <p:tag name="SHAPECLASSNAME" val="ObjectFull"/>
  <p:tag name="SHAPECLASSPROTECTIONTYPE" val="0"/>
  <p:tag name="COLORS" val="-2;-2;-2;-2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6"/>
  <p:tag name="FONTSETGROUPCLASSNAME" val="FontSetGroup1"/>
  <p:tag name="SHAPECLASSNAME" val="ObjectFull"/>
  <p:tag name="SHAPECLASSPROTECTIONTYPE" val="0"/>
  <p:tag name="COLORS" val="-2;-2;-2;-2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6"/>
  <p:tag name="FONTSETGROUPCLASSNAME" val="FontSetGroup1"/>
  <p:tag name="SHAPECLASSNAME" val="ObjectFull"/>
  <p:tag name="SHAPECLASSPROTECTIONTYPE" val="0"/>
  <p:tag name="COLORS" val="-2;-2;-2;-2;-1;-2"/>
</p:tagLst>
</file>

<file path=ppt/theme/theme1.xml><?xml version="1.0" encoding="utf-8"?>
<a:theme xmlns:a="http://schemas.openxmlformats.org/drawingml/2006/main" name="Bosch 2022">
  <a:themeElements>
    <a:clrScheme name="Bosch Turquoise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18837E"/>
      </a:accent1>
      <a:accent2>
        <a:srgbClr val="0A4F4B"/>
      </a:accent2>
      <a:accent3>
        <a:srgbClr val="18837E"/>
      </a:accent3>
      <a:accent4>
        <a:srgbClr val="0A4F4B"/>
      </a:accent4>
      <a:accent5>
        <a:srgbClr val="18837E"/>
      </a:accent5>
      <a:accent6>
        <a:srgbClr val="0A4F4B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Override1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 Turquoise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18837E"/>
    </a:accent1>
    <a:accent2>
      <a:srgbClr val="0A4F4B"/>
    </a:accent2>
    <a:accent3>
      <a:srgbClr val="18837E"/>
    </a:accent3>
    <a:accent4>
      <a:srgbClr val="0A4F4B"/>
    </a:accent4>
    <a:accent5>
      <a:srgbClr val="18837E"/>
    </a:accent5>
    <a:accent6>
      <a:srgbClr val="0A4F4B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37B7CAD3D9947AAF337E3706FD2F6" ma:contentTypeVersion="12" ma:contentTypeDescription="Create a new document." ma:contentTypeScope="" ma:versionID="e7d4ece18acb772bffba75c960a2f2fa">
  <xsd:schema xmlns:xsd="http://www.w3.org/2001/XMLSchema" xmlns:xs="http://www.w3.org/2001/XMLSchema" xmlns:p="http://schemas.microsoft.com/office/2006/metadata/properties" xmlns:ns2="b8e27467-1ba9-4ad9-afe1-aa3a73f64786" xmlns:ns3="1c895ef7-163b-4c05-b1f8-8914839740bf" targetNamespace="http://schemas.microsoft.com/office/2006/metadata/properties" ma:root="true" ma:fieldsID="180b8195eee37afc7913cb05b47170ed" ns2:_="" ns3:_="">
    <xsd:import namespace="b8e27467-1ba9-4ad9-afe1-aa3a73f64786"/>
    <xsd:import namespace="1c895ef7-163b-4c05-b1f8-8914839740b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e27467-1ba9-4ad9-afe1-aa3a73f6478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895ef7-163b-4c05-b1f8-8914839740b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8e27467-1ba9-4ad9-afe1-aa3a73f64786">
      <Terms xmlns="http://schemas.microsoft.com/office/infopath/2007/PartnerControls"/>
    </lcf76f155ced4ddcb4097134ff3c332f>
    <SharedWithUsers xmlns="1c895ef7-163b-4c05-b1f8-8914839740bf">
      <UserInfo>
        <DisplayName>DS - Digital Solutions Members</DisplayName>
        <AccountId>19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CAE2F0B-5810-4080-B7D2-EFB972F4E97A}">
  <ds:schemaRefs>
    <ds:schemaRef ds:uri="1c895ef7-163b-4c05-b1f8-8914839740bf"/>
    <ds:schemaRef ds:uri="b8e27467-1ba9-4ad9-afe1-aa3a73f6478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5CCC7CA-4ABE-45EB-8889-CB9FCC9F40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2D5A55-3C58-4BD5-AF73-B51A4971DE90}">
  <ds:schemaRefs>
    <ds:schemaRef ds:uri="1c895ef7-163b-4c05-b1f8-8914839740bf"/>
    <ds:schemaRef ds:uri="b8e27467-1ba9-4ad9-afe1-aa3a73f6478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Bosch 2022</vt:lpstr>
      <vt:lpstr>Programção Orientada à Objetos utilizando Java</vt:lpstr>
      <vt:lpstr>04</vt:lpstr>
      <vt:lpstr>Java – Comando Condicionais</vt:lpstr>
      <vt:lpstr>Conversões de Tipos</vt:lpstr>
      <vt:lpstr>Conversões de Tipos</vt:lpstr>
      <vt:lpstr>Conversões de Tipos</vt:lpstr>
      <vt:lpstr>Conversões de Tipos</vt:lpstr>
      <vt:lpstr>Conversões de Tipos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Java – Laços de Repetição</vt:lpstr>
      <vt:lpstr>LAB 01 – Colisão de Trens </vt:lpstr>
      <vt:lpstr>LAB 01 – Colisão de Trens</vt:lpstr>
      <vt:lpstr>LAB 01 – Colisão de Trens – Requisitos Básicos</vt:lpstr>
      <vt:lpstr>LAB 01 – Colisão de Trens – Requisitos de Desafio</vt:lpstr>
      <vt:lpstr>LAB 01 – Colisão de Trens - Fórmulas</vt:lpstr>
      <vt:lpstr>LAB 01 – Colisão de Trens – Entradas e Saídas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Programção Orientada à Objetos utilizando Java</dc:title>
  <dc:creator>Oliveira Leonardo (SO/OPM43-BR)</dc:creator>
  <cp:revision>1</cp:revision>
  <dcterms:created xsi:type="dcterms:W3CDTF">2023-05-04T00:12:41Z</dcterms:created>
  <dcterms:modified xsi:type="dcterms:W3CDTF">2024-03-08T14:16:25Z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0x010100DD637B7CAD3D9947AAF337E3706FD2F6</vt:lpwstr>
  </property>
  <property fmtid="{D5CDD505-2E9C-101B-9397-08002B2CF9AE}" pid="3" name="MediaServiceImageTags">
    <vt:lpwstr/>
  </property>
</Properties>
</file>